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82" r:id="rId3"/>
    <p:sldId id="283" r:id="rId4"/>
    <p:sldId id="279" r:id="rId5"/>
    <p:sldId id="280" r:id="rId6"/>
    <p:sldId id="281" r:id="rId7"/>
    <p:sldId id="267" r:id="rId8"/>
    <p:sldId id="273" r:id="rId9"/>
    <p:sldId id="274" r:id="rId10"/>
    <p:sldId id="258" r:id="rId11"/>
    <p:sldId id="261" r:id="rId12"/>
    <p:sldId id="262" r:id="rId13"/>
    <p:sldId id="260" r:id="rId14"/>
    <p:sldId id="265" r:id="rId15"/>
    <p:sldId id="259" r:id="rId16"/>
    <p:sldId id="284" r:id="rId17"/>
    <p:sldId id="28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312"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919F1-28A5-4D77-A37B-71A64A234437}" type="datetimeFigureOut">
              <a:rPr lang="ru-RU" smtClean="0"/>
              <a:pPr/>
              <a:t>07.02.2022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FE471-1B61-4DAE-8CAC-8C660C7B0D9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EFE471-1B61-4DAE-8CAC-8C660C7B0D91}"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F768E50-EE76-4BF4-BAB3-39DF16C7A81D}"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68E50-EE76-4BF4-BAB3-39DF16C7A8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68E50-EE76-4BF4-BAB3-39DF16C7A8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768E50-EE76-4BF4-BAB3-39DF16C7A81D}"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F768E50-EE76-4BF4-BAB3-39DF16C7A81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768E50-EE76-4BF4-BAB3-39DF16C7A81D}"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768E50-EE76-4BF4-BAB3-39DF16C7A81D}"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768E50-EE76-4BF4-BAB3-39DF16C7A8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768E50-EE76-4BF4-BAB3-39DF16C7A8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768E50-EE76-4BF4-BAB3-39DF16C7A81D}"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473BB9-D502-477B-ADE9-3F9224C1BAAE}" type="datetimeFigureOut">
              <a:rPr lang="ru-RU" smtClean="0"/>
              <a:pPr/>
              <a:t>07.02.2022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5F768E50-EE76-4BF4-BAB3-39DF16C7A81D}"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473BB9-D502-477B-ADE9-3F9224C1BAAE}" type="datetimeFigureOut">
              <a:rPr lang="ru-RU" smtClean="0"/>
              <a:pPr/>
              <a:t>07.02.2022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F768E50-EE76-4BF4-BAB3-39DF16C7A8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myshared.ru/10/973798/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2636912"/>
            <a:ext cx="4248472" cy="1015663"/>
          </a:xfrm>
          <a:prstGeom prst="rect">
            <a:avLst/>
          </a:prstGeom>
          <a:noFill/>
        </p:spPr>
        <p:txBody>
          <a:bodyPr wrap="square" rtlCol="0">
            <a:spAutoFit/>
          </a:bodyPr>
          <a:lstStyle/>
          <a:p>
            <a:r>
              <a:rPr lang="ru-RU" sz="2000" dirty="0" smtClean="0">
                <a:solidFill>
                  <a:schemeClr val="accent2">
                    <a:lumMod val="50000"/>
                  </a:schemeClr>
                </a:solidFill>
              </a:rPr>
              <a:t>Автор </a:t>
            </a:r>
            <a:r>
              <a:rPr lang="ru-RU" sz="2000" dirty="0" err="1" smtClean="0">
                <a:solidFill>
                  <a:schemeClr val="accent2">
                    <a:lumMod val="50000"/>
                  </a:schemeClr>
                </a:solidFill>
              </a:rPr>
              <a:t>работы:учитель</a:t>
            </a:r>
            <a:r>
              <a:rPr lang="ru-RU" sz="2000" dirty="0" smtClean="0">
                <a:solidFill>
                  <a:schemeClr val="accent2">
                    <a:lumMod val="50000"/>
                  </a:schemeClr>
                </a:solidFill>
              </a:rPr>
              <a:t> начальных классов Козырева Р.С  </a:t>
            </a:r>
          </a:p>
          <a:p>
            <a:r>
              <a:rPr lang="ru-RU" sz="2000" dirty="0" smtClean="0">
                <a:solidFill>
                  <a:schemeClr val="accent2">
                    <a:lumMod val="50000"/>
                  </a:schemeClr>
                </a:solidFill>
              </a:rPr>
              <a:t>МБОУ СОМШ №44 им.В .</a:t>
            </a:r>
            <a:r>
              <a:rPr lang="ru-RU" sz="2000" dirty="0" err="1" smtClean="0">
                <a:solidFill>
                  <a:schemeClr val="accent2">
                    <a:lumMod val="50000"/>
                  </a:schemeClr>
                </a:solidFill>
              </a:rPr>
              <a:t>Кудзоева</a:t>
            </a:r>
            <a:endParaRPr lang="ru-RU" sz="2000" dirty="0">
              <a:solidFill>
                <a:schemeClr val="accent2">
                  <a:lumMod val="50000"/>
                </a:schemeClr>
              </a:solidFill>
            </a:endParaRPr>
          </a:p>
        </p:txBody>
      </p:sp>
      <p:sp>
        <p:nvSpPr>
          <p:cNvPr id="4" name="TextBox 3"/>
          <p:cNvSpPr txBox="1"/>
          <p:nvPr/>
        </p:nvSpPr>
        <p:spPr>
          <a:xfrm>
            <a:off x="827584" y="260648"/>
            <a:ext cx="2880320" cy="523220"/>
          </a:xfrm>
          <a:prstGeom prst="rect">
            <a:avLst/>
          </a:prstGeom>
          <a:noFill/>
        </p:spPr>
        <p:txBody>
          <a:bodyPr wrap="square" rtlCol="0">
            <a:spAutoFit/>
          </a:bodyPr>
          <a:lstStyle/>
          <a:p>
            <a:r>
              <a:rPr lang="ru-RU" sz="2800" b="1" dirty="0" smtClean="0">
                <a:solidFill>
                  <a:srgbClr val="FF0000"/>
                </a:solidFill>
              </a:rPr>
              <a:t>Урок мужества</a:t>
            </a:r>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files.vm.ru/photo/vecherka/2015/04/doc6k8mp1zh602scujcyk_800_480.jpg"/>
          <p:cNvPicPr>
            <a:picLocks noChangeAspect="1" noChangeArrowheads="1"/>
          </p:cNvPicPr>
          <p:nvPr/>
        </p:nvPicPr>
        <p:blipFill>
          <a:blip r:embed="rId2" cstate="print"/>
          <a:srcRect/>
          <a:stretch>
            <a:fillRect/>
          </a:stretch>
        </p:blipFill>
        <p:spPr bwMode="auto">
          <a:xfrm>
            <a:off x="251520" y="908720"/>
            <a:ext cx="2952328" cy="3888432"/>
          </a:xfrm>
          <a:prstGeom prst="rect">
            <a:avLst/>
          </a:prstGeom>
          <a:noFill/>
        </p:spPr>
      </p:pic>
      <p:sp>
        <p:nvSpPr>
          <p:cNvPr id="10249" name="Rectangle 9"/>
          <p:cNvSpPr>
            <a:spLocks noChangeArrowheads="1"/>
          </p:cNvSpPr>
          <p:nvPr/>
        </p:nvSpPr>
        <p:spPr bwMode="auto">
          <a:xfrm>
            <a:off x="3275856" y="131843"/>
            <a:ext cx="568863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Валерия </a:t>
            </a:r>
            <a:r>
              <a:rPr kumimoji="0" lang="ru-RU" sz="2400" b="1"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Гнаровская</a:t>
            </a:r>
            <a:endParaRPr kumimoji="0" lang="ru-RU" sz="1200" b="1"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начале войны Валерия </a:t>
            </a:r>
            <a:r>
              <a:rPr kumimoji="0" 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Гнаровская</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окончила курсы медицинских сестер и ушла на фронт,. Только в бою у села Голая Долина Валерия </a:t>
            </a:r>
            <a:r>
              <a:rPr kumimoji="0" 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Гнаровская</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спасла более 40 раненных бойцов и командиров и уничтожила около 30 немецких солдат.</a:t>
            </a:r>
            <a:endParaRPr kumimoji="0" lang="ru-RU"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Осенью 1943 года наши войска вели напряженные бои на берегах Днепра, . Батальон, в котором служила </a:t>
            </a:r>
            <a:r>
              <a:rPr kumimoji="0" 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Гнаровская</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освободив деревню Вербовое, походным порядком двинулся к Днепру. Едва вышли из деревни, как попали под огонь замаскированной вражеской засады. Бой был короткий. Гитлеровцы бежали, но и у наших были потери. Похоронив убитых, собрали всех раненых. Разбили в лесу палатки, разместили раненых перед отправкой в госпиталь. С ними осталась </a:t>
            </a:r>
            <a:r>
              <a:rPr kumimoji="0" lang="ru-RU"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Гнаровская</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Утром 23 сентября 1943 года неожиданно из нашего тыла к лагерю приближались два отбившихся фашистских «тигра». Танки шли прямо на палатки. Лера собрала у всех раненых сумки с гранатами и, увешанная ими, кинулась под гусеницы. Раздался оглушительный взрыв, танк замер, окутавшись черным дымом. </a:t>
            </a:r>
            <a:endParaRPr kumimoji="0" lang="ru-RU"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pacibodedu.ru/uploads/posts/2014-10/dd1f21360bb78fe17313b7649ddd4990.jpg"/>
          <p:cNvPicPr>
            <a:picLocks noChangeAspect="1" noChangeArrowheads="1"/>
          </p:cNvPicPr>
          <p:nvPr/>
        </p:nvPicPr>
        <p:blipFill>
          <a:blip r:embed="rId2" cstate="print"/>
          <a:srcRect/>
          <a:stretch>
            <a:fillRect/>
          </a:stretch>
        </p:blipFill>
        <p:spPr bwMode="auto">
          <a:xfrm>
            <a:off x="323528" y="764704"/>
            <a:ext cx="8496944" cy="5832648"/>
          </a:xfrm>
          <a:prstGeom prst="rect">
            <a:avLst/>
          </a:prstGeom>
          <a:noFill/>
        </p:spPr>
      </p:pic>
      <p:sp>
        <p:nvSpPr>
          <p:cNvPr id="3" name="TextBox 2"/>
          <p:cNvSpPr txBox="1"/>
          <p:nvPr/>
        </p:nvSpPr>
        <p:spPr>
          <a:xfrm>
            <a:off x="683568" y="188640"/>
            <a:ext cx="7992888" cy="400110"/>
          </a:xfrm>
          <a:prstGeom prst="rect">
            <a:avLst/>
          </a:prstGeom>
          <a:noFill/>
        </p:spPr>
        <p:txBody>
          <a:bodyPr wrap="square" rtlCol="0">
            <a:spAutoFit/>
          </a:bodyPr>
          <a:lstStyle/>
          <a:p>
            <a:r>
              <a:rPr kumimoji="0" lang="ru-RU" sz="2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Ценой своей жизни Валерия спасла семьдесят раненых бойцов.</a:t>
            </a:r>
            <a:endParaRPr lang="ru-RU"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s625620.vk.me/v625620827/2e2ca/VyPAqPBHDjk.jpg"/>
          <p:cNvPicPr>
            <a:picLocks noChangeAspect="1" noChangeArrowheads="1"/>
          </p:cNvPicPr>
          <p:nvPr/>
        </p:nvPicPr>
        <p:blipFill>
          <a:blip r:embed="rId2" cstate="print"/>
          <a:srcRect/>
          <a:stretch>
            <a:fillRect/>
          </a:stretch>
        </p:blipFill>
        <p:spPr bwMode="auto">
          <a:xfrm>
            <a:off x="323528" y="709936"/>
            <a:ext cx="4032448" cy="5887416"/>
          </a:xfrm>
          <a:prstGeom prst="rect">
            <a:avLst/>
          </a:prstGeom>
          <a:noFill/>
        </p:spPr>
      </p:pic>
      <p:sp>
        <p:nvSpPr>
          <p:cNvPr id="3" name="TextBox 2"/>
          <p:cNvSpPr txBox="1"/>
          <p:nvPr/>
        </p:nvSpPr>
        <p:spPr>
          <a:xfrm>
            <a:off x="467544" y="188641"/>
            <a:ext cx="4536504" cy="461665"/>
          </a:xfrm>
          <a:prstGeom prst="rect">
            <a:avLst/>
          </a:prstGeom>
          <a:noFill/>
        </p:spPr>
        <p:txBody>
          <a:bodyPr wrap="square" rtlCol="0">
            <a:spAutoFit/>
          </a:bodyPr>
          <a:lstStyle/>
          <a:p>
            <a:r>
              <a:rPr lang="ru-RU" sz="2400" b="1" dirty="0" smtClean="0">
                <a:solidFill>
                  <a:schemeClr val="accent1">
                    <a:lumMod val="50000"/>
                  </a:schemeClr>
                </a:solidFill>
              </a:rPr>
              <a:t>Монумент в с. </a:t>
            </a:r>
            <a:r>
              <a:rPr lang="ru-RU" sz="2400" b="1" dirty="0" err="1" smtClean="0">
                <a:solidFill>
                  <a:schemeClr val="accent1">
                    <a:lumMod val="50000"/>
                  </a:schemeClr>
                </a:solidFill>
              </a:rPr>
              <a:t>Гнаровское</a:t>
            </a:r>
            <a:endParaRPr lang="ru-RU" sz="2400" b="1" dirty="0">
              <a:solidFill>
                <a:schemeClr val="accent1">
                  <a:lumMod val="50000"/>
                </a:schemeClr>
              </a:solidFill>
            </a:endParaRPr>
          </a:p>
        </p:txBody>
      </p:sp>
      <p:pic>
        <p:nvPicPr>
          <p:cNvPr id="7170" name="Picture 2" descr="http://memory-map.prosv.ru/memorials/00/09/59/2/21400.jpeg"/>
          <p:cNvPicPr>
            <a:picLocks noChangeAspect="1" noChangeArrowheads="1"/>
          </p:cNvPicPr>
          <p:nvPr/>
        </p:nvPicPr>
        <p:blipFill>
          <a:blip r:embed="rId3" cstate="print"/>
          <a:srcRect/>
          <a:stretch>
            <a:fillRect/>
          </a:stretch>
        </p:blipFill>
        <p:spPr bwMode="auto">
          <a:xfrm>
            <a:off x="4716016" y="692696"/>
            <a:ext cx="4176464" cy="5904656"/>
          </a:xfrm>
          <a:prstGeom prst="rect">
            <a:avLst/>
          </a:prstGeom>
          <a:noFill/>
        </p:spPr>
      </p:pic>
      <p:sp>
        <p:nvSpPr>
          <p:cNvPr id="5" name="TextBox 4"/>
          <p:cNvSpPr txBox="1"/>
          <p:nvPr/>
        </p:nvSpPr>
        <p:spPr>
          <a:xfrm>
            <a:off x="5508104" y="188640"/>
            <a:ext cx="3024336" cy="461665"/>
          </a:xfrm>
          <a:prstGeom prst="rect">
            <a:avLst/>
          </a:prstGeom>
          <a:noFill/>
        </p:spPr>
        <p:txBody>
          <a:bodyPr wrap="square" rtlCol="0">
            <a:spAutoFit/>
          </a:bodyPr>
          <a:lstStyle/>
          <a:p>
            <a:r>
              <a:rPr lang="ru-RU" sz="2400" b="1" dirty="0" smtClean="0">
                <a:solidFill>
                  <a:schemeClr val="accent1">
                    <a:lumMod val="50000"/>
                  </a:schemeClr>
                </a:solidFill>
              </a:rPr>
              <a:t>г. Подпорожье</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nfomania.ru/vengerovo/blok/img/zxmffub8obc8gcm9.jpg"/>
          <p:cNvPicPr>
            <a:picLocks noChangeAspect="1" noChangeArrowheads="1"/>
          </p:cNvPicPr>
          <p:nvPr/>
        </p:nvPicPr>
        <p:blipFill>
          <a:blip r:embed="rId2" cstate="print"/>
          <a:srcRect/>
          <a:stretch>
            <a:fillRect/>
          </a:stretch>
        </p:blipFill>
        <p:spPr bwMode="auto">
          <a:xfrm>
            <a:off x="251520" y="980728"/>
            <a:ext cx="3168352" cy="4458048"/>
          </a:xfrm>
          <a:prstGeom prst="rect">
            <a:avLst/>
          </a:prstGeom>
          <a:noFill/>
        </p:spPr>
      </p:pic>
      <p:sp>
        <p:nvSpPr>
          <p:cNvPr id="8195" name="Rectangle 3"/>
          <p:cNvSpPr>
            <a:spLocks noChangeArrowheads="1"/>
          </p:cNvSpPr>
          <p:nvPr/>
        </p:nvSpPr>
        <p:spPr bwMode="auto">
          <a:xfrm>
            <a:off x="3779912" y="216407"/>
            <a:ext cx="48965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Петр </a:t>
            </a:r>
            <a:r>
              <a:rPr kumimoji="0" lang="ru-RU" sz="2400" b="1"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Барбашов</a:t>
            </a:r>
            <a:endParaRPr kumimoji="0" lang="ru-RU" sz="1200" b="1"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Младший сержант, командир отделения 34-го мотострелкового полка НКВД, Герой Советского Союза. В 1939 году Петр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Барбашев</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был призван в ряды Красной Армии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Игарским</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ГВК Красноярского края. С 1941 года принимал участие в сражениях </a:t>
            </a:r>
            <a:r>
              <a:rPr kumimoji="0" lang="ru-RU"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Великой Отечественной войны.</a:t>
            </a:r>
            <a:endPar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ноября 1942 года Петр </a:t>
            </a:r>
            <a:r>
              <a:rPr kumimoji="0" lang="ru-RU"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Барбашов</a:t>
            </a:r>
            <a:r>
              <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вместе с группой автоматчиков обнаружил возле селения Гизель (ныне Пригородный район Северной Осетии) огневую точку. Закрыв своим телом амбразуру дзота, он спас своих товарищей дал возможность подразделению выполнить свою боевую задачу. Подвиг он совершил на 5 месяцев раньше А.Матросова.</a:t>
            </a:r>
            <a:endParaRPr kumimoji="0" lang="ru-RU" sz="280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779912" y="5301208"/>
            <a:ext cx="5040560" cy="1323439"/>
          </a:xfrm>
          <a:prstGeom prst="rect">
            <a:avLst/>
          </a:prstGeom>
        </p:spPr>
        <p:txBody>
          <a:bodyPr wrap="square">
            <a:spAutoFit/>
          </a:bodyPr>
          <a:lstStyle/>
          <a:p>
            <a:r>
              <a:rPr lang="ru-RU" sz="2000" dirty="0"/>
              <a:t>Указом Президиума Верховного Совета СССР от 13.12.42 г. П. П. </a:t>
            </a:r>
            <a:r>
              <a:rPr lang="ru-RU" sz="2000" dirty="0" err="1"/>
              <a:t>Барбашову</a:t>
            </a:r>
            <a:r>
              <a:rPr lang="ru-RU" sz="2000" dirty="0"/>
              <a:t> было присвоено звание Героя Советского Союза (посмертно).</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blog.kernelix.ru/files/2009/05/f55.jpg"/>
          <p:cNvPicPr>
            <a:picLocks noChangeAspect="1" noChangeArrowheads="1"/>
          </p:cNvPicPr>
          <p:nvPr/>
        </p:nvPicPr>
        <p:blipFill>
          <a:blip r:embed="rId3" cstate="print"/>
          <a:srcRect/>
          <a:stretch>
            <a:fillRect/>
          </a:stretch>
        </p:blipFill>
        <p:spPr bwMode="auto">
          <a:xfrm>
            <a:off x="251520" y="908720"/>
            <a:ext cx="8640960" cy="5616624"/>
          </a:xfrm>
          <a:prstGeom prst="rect">
            <a:avLst/>
          </a:prstGeom>
          <a:noFill/>
        </p:spPr>
      </p:pic>
      <p:sp>
        <p:nvSpPr>
          <p:cNvPr id="4" name="Прямоугольник 3"/>
          <p:cNvSpPr/>
          <p:nvPr/>
        </p:nvSpPr>
        <p:spPr>
          <a:xfrm>
            <a:off x="467544" y="260648"/>
            <a:ext cx="8208912" cy="400110"/>
          </a:xfrm>
          <a:prstGeom prst="rect">
            <a:avLst/>
          </a:prstGeom>
        </p:spPr>
        <p:txBody>
          <a:bodyPr wrap="square">
            <a:spAutoFit/>
          </a:bodyPr>
          <a:lstStyle/>
          <a:p>
            <a:r>
              <a:rPr lang="ru-RU" sz="2000" dirty="0" smtClean="0">
                <a:solidFill>
                  <a:schemeClr val="accent1">
                    <a:lumMod val="50000"/>
                  </a:schemeClr>
                </a:solidFill>
                <a:latin typeface="Arial" pitchFamily="34" charset="0"/>
                <a:ea typeface="Times New Roman" pitchFamily="18" charset="0"/>
                <a:cs typeface="Arial" pitchFamily="34" charset="0"/>
              </a:rPr>
              <a:t>Закрыв своим телом амбразуру дзота, Петр  спас своих товарищей</a:t>
            </a:r>
            <a:endParaRPr lang="ru-RU"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laycast.ru/uploads/2012/05/08/3354841.jpg"/>
          <p:cNvPicPr>
            <a:picLocks noChangeAspect="1" noChangeArrowheads="1"/>
          </p:cNvPicPr>
          <p:nvPr/>
        </p:nvPicPr>
        <p:blipFill>
          <a:blip r:embed="rId2" cstate="print"/>
          <a:srcRect/>
          <a:stretch>
            <a:fillRect/>
          </a:stretch>
        </p:blipFill>
        <p:spPr bwMode="auto">
          <a:xfrm>
            <a:off x="395536" y="1052736"/>
            <a:ext cx="8352928" cy="5210944"/>
          </a:xfrm>
          <a:prstGeom prst="rect">
            <a:avLst/>
          </a:prstGeom>
          <a:noFill/>
        </p:spPr>
      </p:pic>
      <p:sp>
        <p:nvSpPr>
          <p:cNvPr id="3" name="Прямоугольник 2"/>
          <p:cNvSpPr/>
          <p:nvPr/>
        </p:nvSpPr>
        <p:spPr>
          <a:xfrm>
            <a:off x="323528" y="188640"/>
            <a:ext cx="8424936" cy="707886"/>
          </a:xfrm>
          <a:prstGeom prst="rect">
            <a:avLst/>
          </a:prstGeom>
        </p:spPr>
        <p:txBody>
          <a:bodyPr wrap="square">
            <a:spAutoFit/>
          </a:bodyPr>
          <a:lstStyle/>
          <a:p>
            <a:r>
              <a:rPr lang="ru-RU" sz="2000" b="1" dirty="0" smtClean="0">
                <a:solidFill>
                  <a:schemeClr val="accent2">
                    <a:lumMod val="50000"/>
                  </a:schemeClr>
                </a:solidFill>
              </a:rPr>
              <a:t>В наши дни у памятника П. </a:t>
            </a:r>
            <a:r>
              <a:rPr lang="ru-RU" sz="2000" b="1" dirty="0" err="1" smtClean="0">
                <a:solidFill>
                  <a:schemeClr val="accent2">
                    <a:lumMod val="50000"/>
                  </a:schemeClr>
                </a:solidFill>
              </a:rPr>
              <a:t>Барбашову</a:t>
            </a:r>
            <a:r>
              <a:rPr lang="ru-RU" sz="2000" b="1" dirty="0" smtClean="0">
                <a:solidFill>
                  <a:schemeClr val="accent2">
                    <a:lumMod val="50000"/>
                  </a:schemeClr>
                </a:solidFill>
              </a:rPr>
              <a:t> проходят парады воинских частей, курсантов, торжества, молодожены возлагают цветы. </a:t>
            </a:r>
            <a:endParaRPr lang="ru-RU" sz="2000" dirty="0">
              <a:solidFill>
                <a:schemeClr val="accent2">
                  <a:lumMod val="50000"/>
                </a:schemeClr>
              </a:solidFill>
            </a:endParaRPr>
          </a:p>
        </p:txBody>
      </p:sp>
      <p:sp>
        <p:nvSpPr>
          <p:cNvPr id="4" name="TextBox 3"/>
          <p:cNvSpPr txBox="1"/>
          <p:nvPr/>
        </p:nvSpPr>
        <p:spPr>
          <a:xfrm>
            <a:off x="1691680" y="6309320"/>
            <a:ext cx="6048672" cy="400110"/>
          </a:xfrm>
          <a:prstGeom prst="rect">
            <a:avLst/>
          </a:prstGeom>
          <a:noFill/>
        </p:spPr>
        <p:txBody>
          <a:bodyPr wrap="square" rtlCol="0">
            <a:spAutoFit/>
          </a:bodyPr>
          <a:lstStyle/>
          <a:p>
            <a:r>
              <a:rPr lang="ru-RU" sz="2000" b="1" dirty="0" smtClean="0">
                <a:solidFill>
                  <a:schemeClr val="accent2">
                    <a:lumMod val="50000"/>
                  </a:schemeClr>
                </a:solidFill>
              </a:rPr>
              <a:t>г..Владикавказ. Пригородный </a:t>
            </a:r>
            <a:r>
              <a:rPr lang="ru-RU" sz="2000" b="1" dirty="0" err="1" smtClean="0">
                <a:solidFill>
                  <a:schemeClr val="accent2">
                    <a:lumMod val="50000"/>
                  </a:schemeClr>
                </a:solidFill>
              </a:rPr>
              <a:t>район.с.Гизель</a:t>
            </a:r>
            <a:r>
              <a:rPr lang="ru-RU" sz="2000" b="1" dirty="0" smtClean="0">
                <a:solidFill>
                  <a:schemeClr val="accent2">
                    <a:lumMod val="50000"/>
                  </a:schemeClr>
                </a:solidFill>
              </a:rPr>
              <a:t>.</a:t>
            </a:r>
            <a:endParaRPr lang="ru-RU" sz="20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848872" cy="1815882"/>
          </a:xfrm>
          <a:prstGeom prst="rect">
            <a:avLst/>
          </a:prstGeom>
          <a:noFill/>
        </p:spPr>
        <p:txBody>
          <a:bodyPr wrap="square" rtlCol="0">
            <a:spAutoFit/>
          </a:bodyPr>
          <a:lstStyle/>
          <a:p>
            <a:r>
              <a:rPr lang="ru-RU" sz="2800" b="1" dirty="0" smtClean="0">
                <a:solidFill>
                  <a:schemeClr val="accent2">
                    <a:lumMod val="50000"/>
                  </a:schemeClr>
                </a:solidFill>
              </a:rPr>
              <a:t>Подвиг А.Матросова и других героев повторивших его подвиг, стал символом мужества и воинской доблести.</a:t>
            </a:r>
          </a:p>
          <a:p>
            <a:endParaRPr lang="ru-RU" sz="2800" b="1" dirty="0">
              <a:solidFill>
                <a:schemeClr val="accent2">
                  <a:lumMod val="50000"/>
                </a:schemeClr>
              </a:solidFill>
            </a:endParaRPr>
          </a:p>
        </p:txBody>
      </p:sp>
      <p:sp>
        <p:nvSpPr>
          <p:cNvPr id="3" name="Прямоугольник 2"/>
          <p:cNvSpPr/>
          <p:nvPr/>
        </p:nvSpPr>
        <p:spPr>
          <a:xfrm>
            <a:off x="827584" y="2492897"/>
            <a:ext cx="7128792" cy="954107"/>
          </a:xfrm>
          <a:prstGeom prst="rect">
            <a:avLst/>
          </a:prstGeom>
        </p:spPr>
        <p:txBody>
          <a:bodyPr wrap="square">
            <a:spAutoFit/>
          </a:bodyPr>
          <a:lstStyle/>
          <a:p>
            <a:r>
              <a:rPr lang="ru-RU" sz="2800" b="1" dirty="0" smtClean="0">
                <a:solidFill>
                  <a:schemeClr val="accent2">
                    <a:lumMod val="50000"/>
                  </a:schemeClr>
                </a:solidFill>
              </a:rPr>
              <a:t>Подвиг Матросова во время войны повторили 265 человек.</a:t>
            </a:r>
            <a:endParaRPr lang="ru-RU" sz="2800" b="1" dirty="0">
              <a:solidFill>
                <a:schemeClr val="accent2">
                  <a:lumMod val="50000"/>
                </a:schemeClr>
              </a:solidFill>
            </a:endParaRPr>
          </a:p>
        </p:txBody>
      </p:sp>
      <p:sp>
        <p:nvSpPr>
          <p:cNvPr id="4" name="Прямоугольник 3"/>
          <p:cNvSpPr/>
          <p:nvPr/>
        </p:nvSpPr>
        <p:spPr>
          <a:xfrm>
            <a:off x="755576" y="3933056"/>
            <a:ext cx="7848872" cy="954107"/>
          </a:xfrm>
          <a:prstGeom prst="rect">
            <a:avLst/>
          </a:prstGeom>
        </p:spPr>
        <p:txBody>
          <a:bodyPr wrap="square">
            <a:spAutoFit/>
          </a:bodyPr>
          <a:lstStyle/>
          <a:p>
            <a:r>
              <a:rPr lang="ru-RU" sz="2800" b="1" dirty="0" smtClean="0">
                <a:solidFill>
                  <a:schemeClr val="accent2">
                    <a:lumMod val="50000"/>
                  </a:schemeClr>
                </a:solidFill>
              </a:rPr>
              <a:t>Вечная слава и вечная память живущим и павшим в жестокой войне.</a:t>
            </a:r>
            <a:endParaRPr lang="ru-RU" sz="2800" b="1" dirty="0">
              <a:solidFill>
                <a:schemeClr val="accent2">
                  <a:lumMod val="50000"/>
                </a:schemeClr>
              </a:solidFill>
            </a:endParaRPr>
          </a:p>
        </p:txBody>
      </p:sp>
      <p:pic>
        <p:nvPicPr>
          <p:cNvPr id="1028" name="Picture 4" descr="http://lisschool18.ucoz.ua/avatar/54/1161207211152.png"/>
          <p:cNvPicPr>
            <a:picLocks noChangeAspect="1" noChangeArrowheads="1" noCrop="1"/>
          </p:cNvPicPr>
          <p:nvPr/>
        </p:nvPicPr>
        <p:blipFill>
          <a:blip r:embed="rId2" cstate="print"/>
          <a:srcRect/>
          <a:stretch>
            <a:fillRect/>
          </a:stretch>
        </p:blipFill>
        <p:spPr bwMode="auto">
          <a:xfrm>
            <a:off x="6372200" y="4581128"/>
            <a:ext cx="2250182" cy="2076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0" fill="hold"/>
                                        <p:tgtEl>
                                          <p:spTgt spid="1028"/>
                                        </p:tgtEl>
                                        <p:attrNameLst>
                                          <p:attrName>ppt_x</p:attrName>
                                        </p:attrNameLst>
                                      </p:cBhvr>
                                      <p:tavLst>
                                        <p:tav tm="0">
                                          <p:val>
                                            <p:strVal val="#ppt_x"/>
                                          </p:val>
                                        </p:tav>
                                        <p:tav tm="100000">
                                          <p:val>
                                            <p:strVal val="#ppt_x"/>
                                          </p:val>
                                        </p:tav>
                                      </p:tavLst>
                                    </p:anim>
                                    <p:anim calcmode="lin" valueType="num">
                                      <p:cBhvr additive="base">
                                        <p:cTn id="26"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9074"/>
            <a:ext cx="91440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http</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images</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myshared</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ru</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/10/973798/</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slide</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_1.</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2.</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http</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player</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myshared</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ru</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/990260/</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data</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images</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img</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27.</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3.</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http</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vvc</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site</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ru</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images</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/1/4/</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sovetskij</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podvodnyj</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flot</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-1941-1945-_3.</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4.</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http</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lisschool</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18.</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ucoz</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ua</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avatar</a:t>
            </a:r>
            <a:r>
              <a:rPr kumimoji="0" lang="ru-RU"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/54/1161207211152.</a:t>
            </a:r>
            <a:r>
              <a:rPr kumimoji="0" lang="en-US" altLang="zh-CN" sz="20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png</a:t>
            </a:r>
            <a:r>
              <a:rPr kumimoji="0" lang="en-US" altLang="zh-CN" sz="2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5.http://files.vm.ru/photo/vecherka/2015/04/doc6k8mp1zh602scujcyk_800_480.jpg</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6.http://cs625620.vk.me/v625620827/2e2ca/</a:t>
            </a:r>
            <a:r>
              <a:rPr kumimoji="0" lang="ru-RU" altLang="zh-CN"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VyPAqPBHDjk.jpg</a:t>
            </a:r>
            <a:r>
              <a:rPr kumimoji="0" lang="ru-RU"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1"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7.http://64.img.avito.st/1280x960/292231164.jpg </a:t>
            </a:r>
            <a:endParaRPr kumimoji="0" lang="ru-RU" altLang="zh-CN" sz="1050" b="0" i="0"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1"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8.http://photos.wikimapia.org/p/00/03/65/33/22_big.jpg </a:t>
            </a:r>
            <a:endParaRPr kumimoji="0" lang="ru-RU" altLang="zh-CN" sz="1050" b="0" i="0"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20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9.http://ic.pics.livejournal.com/slaventyk/65718556/11058/11058_900.jpg </a:t>
            </a:r>
            <a:endParaRPr kumimoji="0" lang="ru-RU" altLang="zh-CN" sz="1050" b="0" i="0"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10.http://files.vm.ru/photo/vecherka/2015/04/doc6k8mp35cfoop1cxgyl_800_480.jpg </a:t>
            </a:r>
            <a:endParaRPr kumimoji="0" lang="ru-RU" altLang="zh-CN" sz="1050" b="0" i="0"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11.http://na-strazhe.ru/files/cache/f9407ee3eab4ca0d8a02fd1aed378aa8.jpg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12.http://cs408330.vk.me/v408330765/65d6/L4hI9VGerrU.jpg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13.http://infomania.ru/vengerovo/blok/img/zxmffub8obc8gcm9.jp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14.http://www.playcast.ru/uploads/2012/05/08/3354841.jpg </a:t>
            </a:r>
            <a:endParaRPr kumimoji="0" lang="ru-RU" altLang="zh-CN"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15.http://blog.kernelix.ru/files/2009/05/f55.jpg </a:t>
            </a:r>
            <a:endParaRPr kumimoji="0" lang="ru-RU" altLang="zh-CN" sz="1050" b="0" i="0"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16.</a:t>
            </a:r>
            <a:r>
              <a:rPr kumimoji="0" lang="en-US"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http</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memory</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map</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600" b="0" i="0"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prosv</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600" b="0" i="0"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ru</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memorials</a:t>
            </a:r>
            <a:r>
              <a:rPr kumimoji="0" lang="ru-RU" altLang="zh-CN" sz="1600" b="0" i="0"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/00/09/59/2/21400.</a:t>
            </a:r>
            <a:r>
              <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jpeg </a:t>
            </a:r>
            <a:endParaRPr kumimoji="0" lang="ru-RU" altLang="zh-CN"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zh-CN"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r>
            <a:br>
              <a:rPr kumimoji="0" lang="ru-RU" altLang="zh-CN" sz="16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b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331640" y="188640"/>
            <a:ext cx="4449441" cy="461665"/>
          </a:xfrm>
          <a:prstGeom prst="rect">
            <a:avLst/>
          </a:prstGeom>
        </p:spPr>
        <p:txBody>
          <a:bodyPr wrap="square">
            <a:spAutoFit/>
          </a:bodyPr>
          <a:lstStyle/>
          <a:p>
            <a:r>
              <a:rPr lang="ru-RU" sz="2400" dirty="0" err="1" smtClean="0">
                <a:solidFill>
                  <a:schemeClr val="accent1">
                    <a:lumMod val="50000"/>
                  </a:schemeClr>
                </a:solidFill>
              </a:rPr>
              <a:t>Интернет-источники</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player.myshared.ru/990260/data/images/img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827584" y="1196752"/>
            <a:ext cx="7344816" cy="2923877"/>
          </a:xfrm>
          <a:prstGeom prst="rect">
            <a:avLst/>
          </a:prstGeom>
        </p:spPr>
        <p:txBody>
          <a:bodyPr wrap="square">
            <a:spAutoFit/>
          </a:bodyPr>
          <a:lstStyle/>
          <a:p>
            <a:r>
              <a:rPr lang="ru-RU" sz="2000" b="1" dirty="0" smtClean="0"/>
              <a:t>Цель  работы:</a:t>
            </a:r>
            <a:endParaRPr lang="ru-RU" sz="2000" dirty="0" smtClean="0"/>
          </a:p>
          <a:p>
            <a:r>
              <a:rPr lang="ru-RU" sz="2000" dirty="0" smtClean="0"/>
              <a:t>•  </a:t>
            </a:r>
            <a:r>
              <a:rPr lang="ru-RU" sz="2000" b="1" dirty="0" smtClean="0"/>
              <a:t>Познакомить учащихся с Героями Советского Союза</a:t>
            </a:r>
            <a:endParaRPr lang="ru-RU" sz="2000" dirty="0" smtClean="0"/>
          </a:p>
          <a:p>
            <a:r>
              <a:rPr lang="ru-RU" sz="2000" dirty="0" smtClean="0"/>
              <a:t>•  </a:t>
            </a:r>
            <a:r>
              <a:rPr lang="ru-RU" sz="2000" b="1" dirty="0" smtClean="0"/>
              <a:t>Пробудить у них чувство патриотизма на примере  подвигов этих героев, </a:t>
            </a:r>
          </a:p>
          <a:p>
            <a:r>
              <a:rPr lang="ru-RU" sz="4400" b="1" dirty="0" smtClean="0"/>
              <a:t>.</a:t>
            </a:r>
            <a:r>
              <a:rPr lang="ru-RU" sz="2000" b="1" dirty="0" smtClean="0"/>
              <a:t>.</a:t>
            </a:r>
            <a:r>
              <a:rPr lang="ru-RU" sz="2000" dirty="0" smtClean="0"/>
              <a:t> </a:t>
            </a:r>
            <a:r>
              <a:rPr lang="ru-RU" sz="2000" b="1" dirty="0" smtClean="0"/>
              <a:t>развивать чувства гордости и уважения к воинам – защитникам Отечества.</a:t>
            </a:r>
          </a:p>
          <a:p>
            <a:endParaRPr lang="ru-RU" sz="2000" b="1" dirty="0" smtClean="0"/>
          </a:p>
          <a:p>
            <a:endParaRPr lang="ru-RU" sz="2000" dirty="0"/>
          </a:p>
        </p:txBody>
      </p:sp>
      <p:sp>
        <p:nvSpPr>
          <p:cNvPr id="8" name="Прямоугольник 7"/>
          <p:cNvSpPr/>
          <p:nvPr/>
        </p:nvSpPr>
        <p:spPr>
          <a:xfrm>
            <a:off x="683568" y="3789040"/>
            <a:ext cx="7470576" cy="1938992"/>
          </a:xfrm>
          <a:prstGeom prst="rect">
            <a:avLst/>
          </a:prstGeom>
        </p:spPr>
        <p:txBody>
          <a:bodyPr wrap="square">
            <a:spAutoFit/>
          </a:bodyPr>
          <a:lstStyle/>
          <a:p>
            <a:r>
              <a:rPr lang="ru-RU" sz="2000" b="1" dirty="0" smtClean="0"/>
              <a:t>День Героев Отечества в России - это памятная дата, которая отмечается в нашей стране ежегодно 9 декабря. Она установлена Федеральным законом Российской Федерации № 22-ФЗ от 28 февраля 2007 года «О внесении изменения в статью 1-1 Федерального закона «О днях воинской славы и памятных датах России».</a:t>
            </a:r>
            <a:endParaRPr lang="ru-RU"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player.myshared.ru/990260/data/images/img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descr="http://vvc-site.ru/images/1/4/sovetskij-podvodnyj-flot-1941-1945-_3.jpg"/>
          <p:cNvPicPr>
            <a:picLocks noChangeAspect="1" noChangeArrowheads="1"/>
          </p:cNvPicPr>
          <p:nvPr/>
        </p:nvPicPr>
        <p:blipFill>
          <a:blip r:embed="rId3" cstate="print"/>
          <a:srcRect/>
          <a:stretch>
            <a:fillRect/>
          </a:stretch>
        </p:blipFill>
        <p:spPr bwMode="auto">
          <a:xfrm>
            <a:off x="3428992" y="2500306"/>
            <a:ext cx="2520280" cy="3429024"/>
          </a:xfrm>
          <a:prstGeom prst="rect">
            <a:avLst/>
          </a:prstGeom>
          <a:ln>
            <a:noFill/>
          </a:ln>
          <a:effectLst>
            <a:softEdge rad="112500"/>
          </a:effectLst>
        </p:spPr>
      </p:pic>
      <p:sp>
        <p:nvSpPr>
          <p:cNvPr id="6" name="TextBox 5"/>
          <p:cNvSpPr txBox="1"/>
          <p:nvPr/>
        </p:nvSpPr>
        <p:spPr>
          <a:xfrm>
            <a:off x="1691680" y="1196752"/>
            <a:ext cx="6328214" cy="1200329"/>
          </a:xfrm>
          <a:prstGeom prst="rect">
            <a:avLst/>
          </a:prstGeom>
          <a:noFill/>
        </p:spPr>
        <p:txBody>
          <a:bodyPr wrap="square" rtlCol="0">
            <a:spAutoFit/>
          </a:bodyPr>
          <a:lstStyle/>
          <a:p>
            <a:r>
              <a:rPr lang="ru-RU" sz="3600" b="1" dirty="0" smtClean="0">
                <a:solidFill>
                  <a:schemeClr val="accent1">
                    <a:lumMod val="50000"/>
                  </a:schemeClr>
                </a:solidFill>
              </a:rPr>
              <a:t>Воины-герои совершившие акт самопожертвования.</a:t>
            </a:r>
            <a:endParaRPr lang="ru-RU" sz="36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iles.vm.ru/photo/vecherka/2015/04/doc6k8mp35cfoop1cxgyl_800_480.jpg"/>
          <p:cNvPicPr>
            <a:picLocks noChangeAspect="1" noChangeArrowheads="1"/>
          </p:cNvPicPr>
          <p:nvPr/>
        </p:nvPicPr>
        <p:blipFill>
          <a:blip r:embed="rId2" cstate="print"/>
          <a:srcRect/>
          <a:stretch>
            <a:fillRect/>
          </a:stretch>
        </p:blipFill>
        <p:spPr bwMode="auto">
          <a:xfrm>
            <a:off x="179512" y="1124744"/>
            <a:ext cx="2808312" cy="3744416"/>
          </a:xfrm>
          <a:prstGeom prst="rect">
            <a:avLst/>
          </a:prstGeom>
          <a:noFill/>
        </p:spPr>
      </p:pic>
      <p:sp>
        <p:nvSpPr>
          <p:cNvPr id="5123" name="Rectangle 3"/>
          <p:cNvSpPr>
            <a:spLocks noChangeArrowheads="1"/>
          </p:cNvSpPr>
          <p:nvPr/>
        </p:nvSpPr>
        <p:spPr bwMode="auto">
          <a:xfrm>
            <a:off x="3419872" y="76190"/>
            <a:ext cx="5544616"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Александр Панкратов</a:t>
            </a:r>
            <a:endParaRPr kumimoji="0" lang="ru-RU" sz="11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Младший политрук танковой роты 28 танковой дивизии. В октябре 1938 года он призывается в Красную Армию. Получает направление в Смоленск, в 32-й учебный батальон 21-й танковой бригады. В боях за оборону </a:t>
            </a:r>
            <a:r>
              <a:rPr kumimoji="0" lang="ru-RU" sz="1600" b="1" i="0" u="none" strike="noStrike" cap="none" normalizeH="0" baseline="0" dirty="0" err="1" smtClean="0">
                <a:ln>
                  <a:noFill/>
                </a:ln>
                <a:solidFill>
                  <a:schemeClr val="bg2">
                    <a:lumMod val="10000"/>
                  </a:schemeClr>
                </a:solidFill>
                <a:effectLst/>
                <a:latin typeface="Times New Roman" pitchFamily="18" charset="0"/>
                <a:ea typeface="Times New Roman" pitchFamily="18" charset="0"/>
                <a:cs typeface="Times New Roman" pitchFamily="18" charset="0"/>
              </a:rPr>
              <a:t>Новгородa</a:t>
            </a:r>
            <a:r>
              <a:rPr kumimoji="0" lang="ru-RU" sz="1600" b="1"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 августе 1941-го воевал в составе 28-й танковой дивизии под командованием полковника Черняховского.</a:t>
            </a:r>
            <a:endParaRPr kumimoji="0" lang="ru-RU" sz="1000" b="1" i="0" u="none" strike="noStrike" cap="none" normalizeH="0" baseline="0" dirty="0" smtClean="0">
              <a:ln>
                <a:noFill/>
              </a:ln>
              <a:solidFill>
                <a:schemeClr val="bg2">
                  <a:lumMod val="10000"/>
                </a:schemeClr>
              </a:solidFill>
              <a:effectLst/>
              <a:latin typeface="Arial" pitchFamily="34" charset="0"/>
              <a:cs typeface="Arial" pitchFamily="34" charset="0"/>
            </a:endParaRPr>
          </a:p>
          <a:p>
            <a:pPr eaLnBrk="0" fontAlgn="base" hangingPunct="0">
              <a:spcBef>
                <a:spcPct val="0"/>
              </a:spcBef>
              <a:spcAft>
                <a:spcPct val="0"/>
              </a:spcAft>
            </a:pPr>
            <a:r>
              <a:rPr kumimoji="0" lang="ru-RU" sz="1600" b="1"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Плацдармом для тяжелых боев, кроме самого города, стал отдельно стоящий на правом берегу Волхова Кириллов монастырь. В ночь с 24 на 25 августа 125-й танковый полк предпринял скрытую атаку на монастырь с переправой через реку Малый </a:t>
            </a:r>
            <a:r>
              <a:rPr kumimoji="0" lang="ru-RU" sz="1600" b="1" i="0" u="none" strike="noStrike" cap="none" normalizeH="0" baseline="0" dirty="0" err="1" smtClean="0">
                <a:ln>
                  <a:noFill/>
                </a:ln>
                <a:solidFill>
                  <a:schemeClr val="bg2">
                    <a:lumMod val="10000"/>
                  </a:schemeClr>
                </a:solidFill>
                <a:effectLst/>
                <a:latin typeface="Times New Roman" pitchFamily="18" charset="0"/>
                <a:ea typeface="Times New Roman" pitchFamily="18" charset="0"/>
                <a:cs typeface="Times New Roman" pitchFamily="18" charset="0"/>
              </a:rPr>
              <a:t>Волховец</a:t>
            </a:r>
            <a:r>
              <a:rPr kumimoji="0" lang="ru-RU" sz="1600" b="1"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Немецкая сторона была готова к этому и встретила красноармейцев плотной обороной. Командир танковой роты лейтенант Платонов был убит, атака прекратилась. Младшему политруку Панкратову удалось ползком добраться до вражеского пулемета. С помощью нескольких гранат он попытался уничтожить огневую точку, но попытка оказалась неудачной — через какое-то время пулемет возобновил стрельбу. Продвижение солдат под шквальным огнем без многочисленных потерь было невозможно. </a:t>
            </a:r>
            <a:r>
              <a:rPr lang="ru-RU" sz="1600" b="1" dirty="0" smtClean="0">
                <a:solidFill>
                  <a:schemeClr val="bg2">
                    <a:lumMod val="10000"/>
                  </a:schemeClr>
                </a:solidFill>
                <a:latin typeface="Times New Roman" pitchFamily="18" charset="0"/>
                <a:ea typeface="Times New Roman" pitchFamily="18" charset="0"/>
                <a:cs typeface="Times New Roman" pitchFamily="18" charset="0"/>
              </a:rPr>
              <a:t>Политрук Панкратов рванулся к вражескому пулемету и закрыл его собой. Это спасло остальных бойцов, дав им несколько секунд для решающего броска.</a:t>
            </a:r>
            <a:endParaRPr lang="ru-RU" sz="1600" b="1" dirty="0" smtClean="0">
              <a:solidFill>
                <a:schemeClr val="bg2">
                  <a:lumMod val="1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strazhe.ru/files/cache/f9407ee3eab4ca0d8a02fd1aed378aa8.jpg"/>
          <p:cNvPicPr>
            <a:picLocks noChangeAspect="1" noChangeArrowheads="1"/>
          </p:cNvPicPr>
          <p:nvPr/>
        </p:nvPicPr>
        <p:blipFill>
          <a:blip r:embed="rId2" cstate="print"/>
          <a:srcRect/>
          <a:stretch>
            <a:fillRect/>
          </a:stretch>
        </p:blipFill>
        <p:spPr bwMode="auto">
          <a:xfrm>
            <a:off x="395536" y="1484784"/>
            <a:ext cx="8352928" cy="5112568"/>
          </a:xfrm>
          <a:prstGeom prst="rect">
            <a:avLst/>
          </a:prstGeom>
          <a:noFill/>
        </p:spPr>
      </p:pic>
      <p:sp>
        <p:nvSpPr>
          <p:cNvPr id="4" name="Прямоугольник 3"/>
          <p:cNvSpPr/>
          <p:nvPr/>
        </p:nvSpPr>
        <p:spPr>
          <a:xfrm>
            <a:off x="251520" y="188640"/>
            <a:ext cx="8640960" cy="1200329"/>
          </a:xfrm>
          <a:prstGeom prst="rect">
            <a:avLst/>
          </a:prstGeom>
        </p:spPr>
        <p:txBody>
          <a:bodyPr wrap="square">
            <a:spAutoFit/>
          </a:bodyPr>
          <a:lstStyle/>
          <a:p>
            <a:r>
              <a:rPr lang="ru-RU" b="1" dirty="0" smtClean="0">
                <a:solidFill>
                  <a:schemeClr val="bg2">
                    <a:lumMod val="10000"/>
                  </a:schemeClr>
                </a:solidFill>
              </a:rPr>
              <a:t>Панкратов Александр Константинович - политрук роты 125-го танкового полка 28-й танковой дивизии Северо-Западного фронта, младший политрук; первый из советских воинов, совершивший подвиг, который впоследствии стал именоваться "подвигом Александра Матросова</a:t>
            </a:r>
            <a:endParaRPr lang="ru-RU" sz="2000"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s408330.vk.me/v408330765/65d6/L4hI9VGerrU.jpg"/>
          <p:cNvPicPr>
            <a:picLocks noChangeAspect="1" noChangeArrowheads="1"/>
          </p:cNvPicPr>
          <p:nvPr/>
        </p:nvPicPr>
        <p:blipFill>
          <a:blip r:embed="rId2" cstate="print"/>
          <a:srcRect/>
          <a:stretch>
            <a:fillRect/>
          </a:stretch>
        </p:blipFill>
        <p:spPr bwMode="auto">
          <a:xfrm>
            <a:off x="251520" y="188640"/>
            <a:ext cx="4464496" cy="6408712"/>
          </a:xfrm>
          <a:prstGeom prst="rect">
            <a:avLst/>
          </a:prstGeom>
          <a:noFill/>
        </p:spPr>
      </p:pic>
      <p:sp>
        <p:nvSpPr>
          <p:cNvPr id="3" name="TextBox 2"/>
          <p:cNvSpPr txBox="1"/>
          <p:nvPr/>
        </p:nvSpPr>
        <p:spPr>
          <a:xfrm>
            <a:off x="4932040" y="2420888"/>
            <a:ext cx="4032449" cy="1569660"/>
          </a:xfrm>
          <a:prstGeom prst="rect">
            <a:avLst/>
          </a:prstGeom>
          <a:noFill/>
        </p:spPr>
        <p:txBody>
          <a:bodyPr wrap="square" rtlCol="0">
            <a:spAutoFit/>
          </a:bodyPr>
          <a:lstStyle/>
          <a:p>
            <a:r>
              <a:rPr lang="ru-RU" sz="2400" b="1" dirty="0" err="1" smtClean="0">
                <a:solidFill>
                  <a:schemeClr val="accent1">
                    <a:lumMod val="50000"/>
                  </a:schemeClr>
                </a:solidFill>
              </a:rPr>
              <a:t>Мемариал-Памятник</a:t>
            </a:r>
            <a:r>
              <a:rPr lang="ru-RU" sz="2400" b="1" dirty="0" smtClean="0">
                <a:solidFill>
                  <a:schemeClr val="accent1">
                    <a:lumMod val="50000"/>
                  </a:schemeClr>
                </a:solidFill>
              </a:rPr>
              <a:t> подвигу А.К.Панкратова по шоссе Новгород-Москва</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51520" y="1196752"/>
            <a:ext cx="2664296" cy="3240360"/>
          </a:xfrm>
          <a:prstGeom prst="rect">
            <a:avLst/>
          </a:prstGeom>
          <a:noFill/>
          <a:ln w="9525">
            <a:noFill/>
            <a:miter lim="800000"/>
            <a:headEnd/>
            <a:tailEnd/>
          </a:ln>
        </p:spPr>
      </p:pic>
      <p:sp>
        <p:nvSpPr>
          <p:cNvPr id="1026" name="Rectangle 2"/>
          <p:cNvSpPr>
            <a:spLocks noChangeArrowheads="1"/>
          </p:cNvSpPr>
          <p:nvPr/>
        </p:nvSpPr>
        <p:spPr bwMode="auto">
          <a:xfrm>
            <a:off x="1187624" y="1433537"/>
            <a:ext cx="741682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131840" y="245334"/>
            <a:ext cx="5688632"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Александр Матросов</a:t>
            </a:r>
            <a:endParaRPr kumimoji="0" lang="ru-RU" sz="12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сентябре 1942 года Александр был призван в армию. 27 февраля 1943 года 2-й батальон получил задачу атаковать опорный пункт в районе деревни Чернушки. Как только советские солдаты прошли лес и вышли на опушку, они попали под сильный огонь противника — три пулемета в дзотах прикрывали подступы к деревне.</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подавление огневых точек были высланы штурмовые группы по два человека. Один пулемет подавила штурмовая группа автоматчиков и бронебойщиков; второй дзот уничтожила другая группа бронебойщиков, но пулемет из третьего дзота продолжал простреливать всю лощину перед деревней. Попытки заставить его замолчать не увенчались успехом. Тогда в сторону дзота поползли рядовой Петр Огурцов и рядовой Александр Матросов. На подступах к дзоту Огурцов был тяжело ранен, и Матросов принял решение завершить операцию в одиночку. Он подобрался к амбразуре с фланга и бросил две гранаты. Однако, как только наши бойцы поднялись в атаку, из дзота вновь был открыт огонь..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64.img.avito.st/1280x960/292231164.jpg"/>
          <p:cNvPicPr>
            <a:picLocks noChangeAspect="1" noChangeArrowheads="1"/>
          </p:cNvPicPr>
          <p:nvPr/>
        </p:nvPicPr>
        <p:blipFill>
          <a:blip r:embed="rId2" cstate="print"/>
          <a:srcRect/>
          <a:stretch>
            <a:fillRect/>
          </a:stretch>
        </p:blipFill>
        <p:spPr bwMode="auto">
          <a:xfrm>
            <a:off x="395536" y="1124744"/>
            <a:ext cx="8352928" cy="5328592"/>
          </a:xfrm>
          <a:prstGeom prst="rect">
            <a:avLst/>
          </a:prstGeom>
          <a:noFill/>
        </p:spPr>
      </p:pic>
      <p:sp>
        <p:nvSpPr>
          <p:cNvPr id="3" name="Прямоугольник 2"/>
          <p:cNvSpPr/>
          <p:nvPr/>
        </p:nvSpPr>
        <p:spPr>
          <a:xfrm>
            <a:off x="323528" y="188640"/>
            <a:ext cx="8352928" cy="830997"/>
          </a:xfrm>
          <a:prstGeom prst="rect">
            <a:avLst/>
          </a:prstGeom>
        </p:spPr>
        <p:txBody>
          <a:bodyPr wrap="square">
            <a:spAutoFit/>
          </a:bodyPr>
          <a:lstStyle/>
          <a:p>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Матросов поднялся, рывком бросился к дзоту и своим телом закрыл амбразуру.</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2" name="AutoShape 8"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4" name="AutoShape 10"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6" name="AutoShape 12" descr="http://%D0%BF%D0%B0%D1%80%D0%B0%D0%B4%D1%81%D0%BE%D0%B1%D1%8B%D1%82%D0%B8%D0%B9.%D1%80%D1%84/uploads/event/image/000/000/276/big_____________.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8" name="Picture 14" descr="http://photos.wikimapia.org/p/00/03/65/33/22_big.jpg"/>
          <p:cNvPicPr>
            <a:picLocks noChangeAspect="1" noChangeArrowheads="1"/>
          </p:cNvPicPr>
          <p:nvPr/>
        </p:nvPicPr>
        <p:blipFill>
          <a:blip r:embed="rId2" cstate="print"/>
          <a:srcRect/>
          <a:stretch>
            <a:fillRect/>
          </a:stretch>
        </p:blipFill>
        <p:spPr bwMode="auto">
          <a:xfrm>
            <a:off x="251521" y="764704"/>
            <a:ext cx="4104456" cy="5832649"/>
          </a:xfrm>
          <a:prstGeom prst="rect">
            <a:avLst/>
          </a:prstGeom>
          <a:noFill/>
        </p:spPr>
      </p:pic>
      <p:sp>
        <p:nvSpPr>
          <p:cNvPr id="9" name="TextBox 8"/>
          <p:cNvSpPr txBox="1"/>
          <p:nvPr/>
        </p:nvSpPr>
        <p:spPr>
          <a:xfrm>
            <a:off x="1187624" y="260648"/>
            <a:ext cx="2520280" cy="461665"/>
          </a:xfrm>
          <a:prstGeom prst="rect">
            <a:avLst/>
          </a:prstGeom>
          <a:noFill/>
        </p:spPr>
        <p:txBody>
          <a:bodyPr wrap="square" rtlCol="0">
            <a:spAutoFit/>
          </a:bodyPr>
          <a:lstStyle/>
          <a:p>
            <a:r>
              <a:rPr lang="ru-RU" sz="2400" dirty="0" smtClean="0"/>
              <a:t> </a:t>
            </a:r>
            <a:r>
              <a:rPr lang="ru-RU" sz="2400" b="1" dirty="0" smtClean="0">
                <a:solidFill>
                  <a:schemeClr val="accent1">
                    <a:lumMod val="50000"/>
                  </a:schemeClr>
                </a:solidFill>
              </a:rPr>
              <a:t>г. Уфа</a:t>
            </a:r>
            <a:endParaRPr lang="ru-RU" sz="2400" b="1" dirty="0">
              <a:solidFill>
                <a:schemeClr val="accent1">
                  <a:lumMod val="50000"/>
                </a:schemeClr>
              </a:solidFill>
            </a:endParaRPr>
          </a:p>
        </p:txBody>
      </p:sp>
      <p:pic>
        <p:nvPicPr>
          <p:cNvPr id="31760" name="Picture 16" descr="http://wow.shukach.com/sites/default/files/imagecache/node-gallery-display/post_images/141/tan-tol_u141_pamyatnik_matrosovu_p1060943_novyy_razmer-53659.jpg"/>
          <p:cNvPicPr>
            <a:picLocks noChangeAspect="1" noChangeArrowheads="1"/>
          </p:cNvPicPr>
          <p:nvPr/>
        </p:nvPicPr>
        <p:blipFill>
          <a:blip r:embed="rId3" cstate="print"/>
          <a:srcRect/>
          <a:stretch>
            <a:fillRect/>
          </a:stretch>
        </p:blipFill>
        <p:spPr bwMode="auto">
          <a:xfrm>
            <a:off x="4788024" y="764704"/>
            <a:ext cx="4139952" cy="5832648"/>
          </a:xfrm>
          <a:prstGeom prst="rect">
            <a:avLst/>
          </a:prstGeom>
          <a:noFill/>
        </p:spPr>
      </p:pic>
      <p:sp>
        <p:nvSpPr>
          <p:cNvPr id="11" name="TextBox 10"/>
          <p:cNvSpPr txBox="1"/>
          <p:nvPr/>
        </p:nvSpPr>
        <p:spPr>
          <a:xfrm>
            <a:off x="5148064" y="260648"/>
            <a:ext cx="3528392" cy="461665"/>
          </a:xfrm>
          <a:prstGeom prst="rect">
            <a:avLst/>
          </a:prstGeom>
          <a:noFill/>
        </p:spPr>
        <p:txBody>
          <a:bodyPr wrap="square" rtlCol="0">
            <a:spAutoFit/>
          </a:bodyPr>
          <a:lstStyle/>
          <a:p>
            <a:r>
              <a:rPr lang="ru-RU" sz="2400" b="1" dirty="0">
                <a:solidFill>
                  <a:schemeClr val="accent1">
                    <a:lumMod val="50000"/>
                  </a:schemeClr>
                </a:solidFill>
              </a:rPr>
              <a:t>г</a:t>
            </a:r>
            <a:r>
              <a:rPr lang="ru-RU" sz="2400" b="1" dirty="0" smtClean="0">
                <a:solidFill>
                  <a:schemeClr val="accent1">
                    <a:lumMod val="50000"/>
                  </a:schemeClr>
                </a:solidFill>
              </a:rPr>
              <a:t>. Днепропетровск</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313</TotalTime>
  <Words>416</Words>
  <Application>Microsoft Office PowerPoint</Application>
  <PresentationFormat>Экран (4:3)</PresentationFormat>
  <Paragraphs>57</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Справедливость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Рита</dc:creator>
  <cp:lastModifiedBy>Рита</cp:lastModifiedBy>
  <cp:revision>37</cp:revision>
  <dcterms:created xsi:type="dcterms:W3CDTF">2015-08-26T09:49:54Z</dcterms:created>
  <dcterms:modified xsi:type="dcterms:W3CDTF">2022-02-07T11:58:50Z</dcterms:modified>
</cp:coreProperties>
</file>